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Lora Medium"/>
      <p:regular r:id="rId31"/>
      <p:bold r:id="rId32"/>
      <p:italic r:id="rId33"/>
      <p:boldItalic r:id="rId34"/>
    </p:embeddedFont>
    <p:embeddedFont>
      <p:font typeface="Caveat"/>
      <p:regular r:id="rId35"/>
      <p:bold r:id="rId36"/>
    </p:embeddedFont>
    <p:embeddedFont>
      <p:font typeface="Lora"/>
      <p:regular r:id="rId37"/>
      <p:bold r:id="rId38"/>
      <p:italic r:id="rId39"/>
      <p:boldItalic r:id="rId40"/>
    </p:embeddedFont>
    <p:embeddedFont>
      <p:font typeface="Average"/>
      <p:regular r:id="rId41"/>
    </p:embeddedFont>
    <p:embeddedFont>
      <p:font typeface="Oswald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ora-boldItalic.fntdata"/><Relationship Id="rId20" Type="http://schemas.openxmlformats.org/officeDocument/2006/relationships/slide" Target="slides/slide15.xml"/><Relationship Id="rId42" Type="http://schemas.openxmlformats.org/officeDocument/2006/relationships/font" Target="fonts/Oswald-regular.fntdata"/><Relationship Id="rId41" Type="http://schemas.openxmlformats.org/officeDocument/2006/relationships/font" Target="fonts/Average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Oswald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raMedium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LoraMedium-italic.fntdata"/><Relationship Id="rId10" Type="http://schemas.openxmlformats.org/officeDocument/2006/relationships/slide" Target="slides/slide5.xml"/><Relationship Id="rId32" Type="http://schemas.openxmlformats.org/officeDocument/2006/relationships/font" Target="fonts/LoraMedium-bold.fntdata"/><Relationship Id="rId13" Type="http://schemas.openxmlformats.org/officeDocument/2006/relationships/slide" Target="slides/slide8.xml"/><Relationship Id="rId35" Type="http://schemas.openxmlformats.org/officeDocument/2006/relationships/font" Target="fonts/Caveat-regular.fntdata"/><Relationship Id="rId12" Type="http://schemas.openxmlformats.org/officeDocument/2006/relationships/slide" Target="slides/slide7.xml"/><Relationship Id="rId34" Type="http://schemas.openxmlformats.org/officeDocument/2006/relationships/font" Target="fonts/Lora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Lora-regular.fntdata"/><Relationship Id="rId14" Type="http://schemas.openxmlformats.org/officeDocument/2006/relationships/slide" Target="slides/slide9.xml"/><Relationship Id="rId36" Type="http://schemas.openxmlformats.org/officeDocument/2006/relationships/font" Target="fonts/Caveat-bold.fntdata"/><Relationship Id="rId17" Type="http://schemas.openxmlformats.org/officeDocument/2006/relationships/slide" Target="slides/slide12.xml"/><Relationship Id="rId39" Type="http://schemas.openxmlformats.org/officeDocument/2006/relationships/font" Target="fonts/Lora-italic.fntdata"/><Relationship Id="rId16" Type="http://schemas.openxmlformats.org/officeDocument/2006/relationships/slide" Target="slides/slide11.xml"/><Relationship Id="rId38" Type="http://schemas.openxmlformats.org/officeDocument/2006/relationships/font" Target="fonts/Lora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980212942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980212942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980212942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980212942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980212942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980212942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980212942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980212942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0980212942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0980212942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0980212942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0980212942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0980212942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0980212942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0980212942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0980212942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980212942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0980212942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980212942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0980212942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9802129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9802129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0980212942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0980212942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0980212942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0980212942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0980212942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0980212942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980212942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0980212942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098021294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098021294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098021294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098021294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98021294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98021294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98021294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98021294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98021294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98021294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98021294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98021294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98021294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98021294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98021294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98021294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980212942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98021294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0" y="1051750"/>
            <a:ext cx="7801500" cy="241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3500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4166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4166"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5000">
              <a:solidFill>
                <a:srgbClr val="F1C232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i="1" lang="fr" sz="5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AMÉLIOREZ LE PRODUIT IA DE VOTRE START-UP</a:t>
            </a:r>
            <a:endParaRPr b="1" i="1" sz="5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5466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3780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500">
                <a:latin typeface="Lora"/>
                <a:ea typeface="Lora"/>
                <a:cs typeface="Lora"/>
                <a:sym typeface="Lora"/>
              </a:rPr>
              <a:t>PROJET 6</a:t>
            </a:r>
            <a:endParaRPr sz="3500"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2276" y="2794137"/>
            <a:ext cx="1056650" cy="212572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1673088" y="4335350"/>
            <a:ext cx="55710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Mots les plus utilisés : </a:t>
            </a:r>
            <a:r>
              <a:rPr i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food, place, good</a:t>
            </a:r>
            <a:endParaRPr i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3088" y="1112051"/>
            <a:ext cx="5571026" cy="306835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3" name="Google Shape;133;p22"/>
          <p:cNvSpPr txBox="1"/>
          <p:nvPr/>
        </p:nvSpPr>
        <p:spPr>
          <a:xfrm>
            <a:off x="311700" y="317600"/>
            <a:ext cx="82938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Visualisation des données textuelles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4" name="Google Shape;134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3314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 b="1" sz="1200">
              <a:solidFill>
                <a:srgbClr val="FFD9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Latent Dirichlet Allocation (LDA)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0" y="3991075"/>
            <a:ext cx="9144000" cy="9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1 </a:t>
            </a: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commentaire</a:t>
            </a:r>
            <a:r>
              <a:rPr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= </a:t>
            </a: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1 bag-of-word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Représentation d’un thème par </a:t>
            </a: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une probabilité sur chaque mot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Formation de </a:t>
            </a: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bigrammes</a:t>
            </a:r>
            <a:r>
              <a:rPr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et de </a:t>
            </a: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trigrammes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5814" y="1144850"/>
            <a:ext cx="3649736" cy="2740163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" name="Google Shape;142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11700" y="445025"/>
            <a:ext cx="8520600" cy="9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777"/>
              <a:t>Nuage de mots</a:t>
            </a:r>
            <a:endParaRPr sz="2777"/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2784900" y="3961800"/>
            <a:ext cx="3739500" cy="9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V</a:t>
            </a: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isualisation</a:t>
            </a:r>
            <a:r>
              <a:rPr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plus </a:t>
            </a: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parlante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Topic 0 : attente de réservations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Topic 1 : commande en ligne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200" y="1008675"/>
            <a:ext cx="3343601" cy="2861874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0" name="Google Shape;150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1556100" y="4147650"/>
            <a:ext cx="5805300" cy="9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322897" lvl="0" marL="45720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lang="fr" sz="27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D</a:t>
            </a:r>
            <a:r>
              <a:rPr lang="fr" sz="27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eux graphiques</a:t>
            </a:r>
            <a:endParaRPr sz="27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2897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b="1" lang="fr" sz="27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Importance des topics dans l’ordre : 1, 3, 0 et 2</a:t>
            </a:r>
            <a:endParaRPr b="1" sz="27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5950" y="1259125"/>
            <a:ext cx="5805300" cy="2721575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7" name="Google Shape;157;p25"/>
          <p:cNvSpPr txBox="1"/>
          <p:nvPr/>
        </p:nvSpPr>
        <p:spPr>
          <a:xfrm>
            <a:off x="311700" y="327925"/>
            <a:ext cx="82938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Visualisation des données textuelles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chemeClr val="accent5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Visualisation interactive LDA</a:t>
            </a:r>
            <a:endParaRPr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2887200" y="4125775"/>
            <a:ext cx="3369600" cy="9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Lora"/>
              <a:buChar char="●"/>
            </a:pPr>
            <a:r>
              <a:rPr b="1" lang="fr" sz="14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Visualisation parlante</a:t>
            </a:r>
            <a:endParaRPr b="1" sz="14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50"/>
              <a:buFont typeface="Lora"/>
              <a:buChar char="●"/>
            </a:pPr>
            <a:r>
              <a:rPr b="1" lang="fr" sz="145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Les topics 1, 2 et 3 sont bons</a:t>
            </a:r>
            <a:endParaRPr b="1" sz="145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5" name="Google Shape;165;p2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6" name="Google Shape;1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2228" y="1142225"/>
            <a:ext cx="4480051" cy="285905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311700" y="445025"/>
            <a:ext cx="8520600" cy="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 sz="27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750"/>
              <a:t>Latent Semantic Analysis (LSA)</a:t>
            </a:r>
            <a:endParaRPr sz="27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1267375" y="3672575"/>
            <a:ext cx="6609600" cy="8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Voir 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sémantique cachée et sous-jacente (latente) de mots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5755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Matrice documents-termes en entrée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73" name="Google Shape;1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7213" y="1338424"/>
            <a:ext cx="6609574" cy="2092825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4" name="Google Shape;174;p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1922050" y="3949450"/>
            <a:ext cx="7116900" cy="124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23850" lvl="0" marL="45720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Topic 0 : prix trop élevé et du choix des menus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Topic 2 : goût, vaisselle et cuisson des plats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Topic 1 : ambiance dans le restaurant, expérience et management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4675" y="1336449"/>
            <a:ext cx="2914651" cy="24706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1" name="Google Shape;181;p28"/>
          <p:cNvSpPr txBox="1"/>
          <p:nvPr>
            <p:ph type="title"/>
          </p:nvPr>
        </p:nvSpPr>
        <p:spPr>
          <a:xfrm>
            <a:off x="311700" y="424350"/>
            <a:ext cx="8520600" cy="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 sz="27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750"/>
              <a:t>Latent Semantic Analysis (LSA)</a:t>
            </a:r>
            <a:endParaRPr sz="27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311700" y="310750"/>
            <a:ext cx="8520600" cy="12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 sz="27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750"/>
              <a:t>Non-Negative Matrix Factorisation (NMF)</a:t>
            </a:r>
            <a:endParaRPr sz="27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1418700" y="3765525"/>
            <a:ext cx="6306600" cy="12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just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fr" sz="1500">
                <a:solidFill>
                  <a:schemeClr val="dk1"/>
                </a:solidFill>
              </a:rPr>
              <a:t>Technique </a:t>
            </a:r>
            <a:r>
              <a:rPr b="1" lang="fr" sz="1500">
                <a:solidFill>
                  <a:schemeClr val="dk1"/>
                </a:solidFill>
              </a:rPr>
              <a:t>non supervisée</a:t>
            </a:r>
            <a:endParaRPr b="1"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fr" sz="1500">
                <a:solidFill>
                  <a:schemeClr val="dk1"/>
                </a:solidFill>
              </a:rPr>
              <a:t>Pas d'étiquetage des sujets </a:t>
            </a:r>
            <a:endParaRPr b="1"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b="1" lang="fr" sz="1500">
                <a:solidFill>
                  <a:schemeClr val="dk1"/>
                </a:solidFill>
              </a:rPr>
              <a:t>Décompose ou factorise les vecteurs de grande dimension en une représentation de dimension inférieure</a:t>
            </a:r>
            <a:endParaRPr b="1" sz="1500">
              <a:solidFill>
                <a:schemeClr val="dk1"/>
              </a:solidFill>
            </a:endParaRPr>
          </a:p>
        </p:txBody>
      </p:sp>
      <p:pic>
        <p:nvPicPr>
          <p:cNvPr id="189" name="Google Shape;1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175" y="1192550"/>
            <a:ext cx="4445651" cy="2500675"/>
          </a:xfrm>
          <a:prstGeom prst="rect">
            <a:avLst/>
          </a:prstGeom>
          <a:noFill/>
          <a:ln cap="flat" cmpd="sng" w="7620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0" name="Google Shape;190;p2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>
            <p:ph idx="1" type="body"/>
          </p:nvPr>
        </p:nvSpPr>
        <p:spPr>
          <a:xfrm>
            <a:off x="899875" y="3886800"/>
            <a:ext cx="7034400" cy="11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Topic 0 : ambiance, prix des plats, choix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Autres topics : moins clairs, plus difficile à décrypter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2513" y="1265287"/>
            <a:ext cx="2918975" cy="2447676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7" name="Google Shape;197;p30"/>
          <p:cNvSpPr txBox="1"/>
          <p:nvPr>
            <p:ph type="title"/>
          </p:nvPr>
        </p:nvSpPr>
        <p:spPr>
          <a:xfrm>
            <a:off x="311700" y="310750"/>
            <a:ext cx="8520600" cy="12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 sz="27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750"/>
              <a:t>Non-Negative Matrix Factorisation (NMF)</a:t>
            </a:r>
            <a:endParaRPr sz="27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311700" y="445025"/>
            <a:ext cx="85206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3300" u="sng">
                <a:solidFill>
                  <a:srgbClr val="F1C232"/>
                </a:solidFill>
                <a:latin typeface="Lora"/>
                <a:ea typeface="Lora"/>
                <a:cs typeface="Lora"/>
                <a:sym typeface="Lora"/>
              </a:rPr>
              <a:t>III. LE PRÉ</a:t>
            </a:r>
            <a:r>
              <a:rPr b="1" lang="fr" sz="3300" u="sng">
                <a:solidFill>
                  <a:srgbClr val="F1C232"/>
                </a:solidFill>
                <a:latin typeface="Lora"/>
                <a:ea typeface="Lora"/>
                <a:cs typeface="Lora"/>
                <a:sym typeface="Lora"/>
              </a:rPr>
              <a:t>-</a:t>
            </a:r>
            <a:r>
              <a:rPr b="1" lang="fr" sz="3300" u="sng">
                <a:solidFill>
                  <a:srgbClr val="F1C232"/>
                </a:solidFill>
                <a:latin typeface="Lora"/>
                <a:ea typeface="Lora"/>
                <a:cs typeface="Lora"/>
                <a:sym typeface="Lora"/>
              </a:rPr>
              <a:t>TRAITEMENT ET DE LA MODÉLISATION DES DONNÉES VISUELLES</a:t>
            </a:r>
            <a:endParaRPr b="1" sz="3300" u="sng">
              <a:solidFill>
                <a:srgbClr val="F1C232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1"/>
          <p:cNvSpPr txBox="1"/>
          <p:nvPr>
            <p:ph idx="1" type="body"/>
          </p:nvPr>
        </p:nvSpPr>
        <p:spPr>
          <a:xfrm>
            <a:off x="2490500" y="3930775"/>
            <a:ext cx="3708600" cy="11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4 variables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182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200 000 individus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182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5 labels différents équirépartis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4850" y="1918500"/>
            <a:ext cx="4094648" cy="1826375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6" name="Google Shape;206;p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399875"/>
            <a:ext cx="85206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500">
                <a:latin typeface="Lora"/>
                <a:ea typeface="Lora"/>
                <a:cs typeface="Lora"/>
                <a:sym typeface="Lora"/>
              </a:rPr>
              <a:t>↠ </a:t>
            </a:r>
            <a:r>
              <a:rPr b="1" lang="fr" sz="4500">
                <a:latin typeface="Lora"/>
                <a:ea typeface="Lora"/>
                <a:cs typeface="Lora"/>
                <a:sym typeface="Lora"/>
              </a:rPr>
              <a:t>SOMMAIRE ↞	</a:t>
            </a:r>
            <a:endParaRPr b="1" sz="45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489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I. PRÉSENTATION DE LA PROBLÉMATIQUE</a:t>
            </a:r>
            <a:endParaRPr b="1" sz="3000">
              <a:solidFill>
                <a:srgbClr val="FFD9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D9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</a:t>
            </a:r>
            <a:r>
              <a:rPr b="1" lang="fr" sz="30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-</a:t>
            </a:r>
            <a:r>
              <a:rPr b="1" lang="fr" sz="30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TRAITEMENT ET MODÉLISATION DES DONNÉES TEXTUELLES</a:t>
            </a:r>
            <a:endParaRPr b="1" sz="3000">
              <a:solidFill>
                <a:srgbClr val="FFD9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D9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III. PRÉ</a:t>
            </a:r>
            <a:r>
              <a:rPr b="1" lang="fr" sz="30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-</a:t>
            </a:r>
            <a:r>
              <a:rPr b="1" lang="fr" sz="30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TRAITEMENT ET MODÉLISATION DES DONNÉES VISUELLES</a:t>
            </a:r>
            <a:endParaRPr b="1" sz="3000">
              <a:solidFill>
                <a:srgbClr val="FFD9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D9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0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IV. CONCLUSION ET PERSPECTIVES</a:t>
            </a:r>
            <a:endParaRPr b="1" sz="3000">
              <a:solidFill>
                <a:srgbClr val="FFD966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50">
              <a:solidFill>
                <a:srgbClr val="FFD9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518275" y="2098350"/>
            <a:ext cx="4586400" cy="9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77">
                <a:solidFill>
                  <a:srgbClr val="F1C232"/>
                </a:solidFill>
                <a:latin typeface="Lora"/>
                <a:ea typeface="Lora"/>
                <a:cs typeface="Lora"/>
                <a:sym typeface="Lora"/>
              </a:rPr>
              <a:t>III. LE PRÉ-TRAITEMENT ET DE LA MODÉLISATION DES DONNÉES VISUELLES</a:t>
            </a:r>
            <a:endParaRPr b="1" sz="1077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/>
              <a:t>Exemples d’images</a:t>
            </a:r>
            <a:endParaRPr sz="2800"/>
          </a:p>
        </p:txBody>
      </p:sp>
      <p:pic>
        <p:nvPicPr>
          <p:cNvPr id="212" name="Google Shape;21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1500" y="215900"/>
            <a:ext cx="2467475" cy="4615575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3" name="Google Shape;213;p3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type="title"/>
          </p:nvPr>
        </p:nvSpPr>
        <p:spPr>
          <a:xfrm>
            <a:off x="311700" y="362375"/>
            <a:ext cx="8520600" cy="8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66">
                <a:solidFill>
                  <a:srgbClr val="F1C232"/>
                </a:solidFill>
                <a:latin typeface="Lora"/>
                <a:ea typeface="Lora"/>
                <a:cs typeface="Lora"/>
                <a:sym typeface="Lora"/>
              </a:rPr>
              <a:t>III. LE PRÉ-TRAITEMENT ET DE LA MODÉLISATION DES DONNÉES VISUELLES</a:t>
            </a:r>
            <a:endParaRPr sz="2638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638"/>
              <a:t>P</a:t>
            </a:r>
            <a:r>
              <a:rPr lang="fr" sz="2638"/>
              <a:t>ré</a:t>
            </a:r>
            <a:r>
              <a:rPr lang="fr" sz="2638"/>
              <a:t>-</a:t>
            </a:r>
            <a:r>
              <a:rPr lang="fr" sz="2638"/>
              <a:t>traitement des images via sift</a:t>
            </a:r>
            <a:endParaRPr sz="2638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3"/>
          <p:cNvSpPr txBox="1"/>
          <p:nvPr>
            <p:ph idx="1" type="body"/>
          </p:nvPr>
        </p:nvSpPr>
        <p:spPr>
          <a:xfrm>
            <a:off x="5011825" y="1967700"/>
            <a:ext cx="3749100" cy="15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fr">
                <a:solidFill>
                  <a:schemeClr val="dk1"/>
                </a:solidFill>
              </a:rPr>
              <a:t>Création </a:t>
            </a:r>
            <a:r>
              <a:rPr b="1" lang="fr">
                <a:solidFill>
                  <a:schemeClr val="dk1"/>
                </a:solidFill>
              </a:rPr>
              <a:t>des descripteurs</a:t>
            </a:r>
            <a:r>
              <a:rPr lang="fr">
                <a:solidFill>
                  <a:schemeClr val="dk1"/>
                </a:solidFill>
              </a:rPr>
              <a:t> de chaque image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fr">
                <a:solidFill>
                  <a:schemeClr val="dk1"/>
                </a:solidFill>
              </a:rPr>
              <a:t>Image passée en gris et égalisée</a:t>
            </a:r>
            <a:endParaRPr b="1">
              <a:solidFill>
                <a:schemeClr val="dk1"/>
              </a:solidFill>
            </a:endParaRPr>
          </a:p>
          <a:p>
            <a:pPr indent="-325755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fr">
                <a:solidFill>
                  <a:schemeClr val="dk1"/>
                </a:solidFill>
              </a:rPr>
              <a:t>Création des </a:t>
            </a:r>
            <a:r>
              <a:rPr b="1" lang="fr">
                <a:solidFill>
                  <a:schemeClr val="dk1"/>
                </a:solidFill>
              </a:rPr>
              <a:t>clusters de descripteurs avec MiniBatchKMeans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220" name="Google Shape;22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100" y="1360749"/>
            <a:ext cx="4216900" cy="30110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1" name="Google Shape;221;p3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type="title"/>
          </p:nvPr>
        </p:nvSpPr>
        <p:spPr>
          <a:xfrm>
            <a:off x="311700" y="352075"/>
            <a:ext cx="8520600" cy="8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66">
                <a:solidFill>
                  <a:srgbClr val="F1C232"/>
                </a:solidFill>
                <a:latin typeface="Lora"/>
                <a:ea typeface="Lora"/>
                <a:cs typeface="Lora"/>
                <a:sym typeface="Lora"/>
              </a:rPr>
              <a:t>III. LE PRÉ-TRAITEMENT ET DE LA MODÉLISATION DES DONNÉES VISUELLES</a:t>
            </a:r>
            <a:endParaRPr sz="27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750"/>
              <a:t>Réduction de dimension</a:t>
            </a:r>
            <a:endParaRPr sz="27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4"/>
          <p:cNvSpPr txBox="1"/>
          <p:nvPr>
            <p:ph idx="1" type="body"/>
          </p:nvPr>
        </p:nvSpPr>
        <p:spPr>
          <a:xfrm>
            <a:off x="1395600" y="3744450"/>
            <a:ext cx="5919000" cy="11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V</a:t>
            </a: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ariance &gt; 99%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2177 dimensions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Réduction de dimension en 2 composantes T-SNE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28" name="Google Shape;22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6961" y="1409273"/>
            <a:ext cx="3902825" cy="21420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9" name="Google Shape;229;p3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311700" y="372725"/>
            <a:ext cx="8520600" cy="11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66">
                <a:solidFill>
                  <a:srgbClr val="F1C232"/>
                </a:solidFill>
                <a:latin typeface="Lora"/>
                <a:ea typeface="Lora"/>
                <a:cs typeface="Lora"/>
                <a:sym typeface="Lora"/>
              </a:rPr>
              <a:t>III. LE PRÉ-TRAITEMENT ET DE LA MODÉLISATION DES DONNÉES VISUELLES</a:t>
            </a:r>
            <a:endParaRPr sz="27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750"/>
              <a:t>Analyse visuelle : affichage T-SNE selon les catégories d'images</a:t>
            </a:r>
            <a:endParaRPr sz="275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1617738" y="4035775"/>
            <a:ext cx="5908500" cy="10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8118" lvl="0" marL="45720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fr" sz="1843">
                <a:solidFill>
                  <a:schemeClr val="dk1"/>
                </a:solidFill>
              </a:rPr>
              <a:t>catégories non séparées</a:t>
            </a:r>
            <a:endParaRPr b="1" sz="1843">
              <a:solidFill>
                <a:schemeClr val="dk1"/>
              </a:solidFill>
            </a:endParaRPr>
          </a:p>
          <a:p>
            <a:pPr indent="-328118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fr" sz="1843">
                <a:solidFill>
                  <a:schemeClr val="dk1"/>
                </a:solidFill>
              </a:rPr>
              <a:t>création de clusters à partir du T-SNE</a:t>
            </a:r>
            <a:endParaRPr b="1" sz="1843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6" name="Google Shape;23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124" y="1484700"/>
            <a:ext cx="3677766" cy="239615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7" name="Google Shape;237;p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idx="1" type="body"/>
          </p:nvPr>
        </p:nvSpPr>
        <p:spPr>
          <a:xfrm>
            <a:off x="2773663" y="4087450"/>
            <a:ext cx="3120000" cy="11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catégories bien séparées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ora"/>
              <a:buChar char="●"/>
            </a:pPr>
            <a:r>
              <a:rPr b="1" lang="fr" sz="15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score ARI : 0.0008</a:t>
            </a:r>
            <a:endParaRPr b="1" sz="15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5525" y="1298825"/>
            <a:ext cx="3796267" cy="2656187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4" name="Google Shape;244;p36"/>
          <p:cNvSpPr txBox="1"/>
          <p:nvPr>
            <p:ph type="title"/>
          </p:nvPr>
        </p:nvSpPr>
        <p:spPr>
          <a:xfrm>
            <a:off x="311700" y="372725"/>
            <a:ext cx="85206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66">
                <a:solidFill>
                  <a:srgbClr val="F1C232"/>
                </a:solidFill>
                <a:latin typeface="Lora"/>
                <a:ea typeface="Lora"/>
                <a:cs typeface="Lora"/>
                <a:sym typeface="Lora"/>
              </a:rPr>
              <a:t>III. LE PRÉ-TRAITEMENT ET DE LA MODÉLISATION DES DONNÉES VISUELLES</a:t>
            </a:r>
            <a:endParaRPr sz="27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750"/>
              <a:t>Analyse visuelle : affichage T-SNE selon les catégories d'images</a:t>
            </a:r>
            <a:endParaRPr sz="275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fr">
                <a:solidFill>
                  <a:schemeClr val="accent5"/>
                </a:solidFill>
                <a:latin typeface="Lora"/>
                <a:ea typeface="Lora"/>
                <a:cs typeface="Lora"/>
                <a:sym typeface="Lora"/>
              </a:rPr>
              <a:t>IV. CONCLUSION ET PERSPECTIVES</a:t>
            </a:r>
            <a:endParaRPr b="1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/>
          </a:p>
        </p:txBody>
      </p:sp>
      <p:sp>
        <p:nvSpPr>
          <p:cNvPr id="251" name="Google Shape;251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9575" y="1231725"/>
            <a:ext cx="4984850" cy="22432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I. PRÉSENTATION DE LA PROBLÉMATIQUE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1096200" y="3631250"/>
            <a:ext cx="69516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 Medium"/>
              <a:buChar char="●"/>
            </a:pPr>
            <a:r>
              <a:rPr lang="fr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P</a:t>
            </a:r>
            <a:r>
              <a:rPr lang="fr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oster des 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avis</a:t>
            </a:r>
            <a:r>
              <a:rPr lang="fr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 et des 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photos</a:t>
            </a:r>
            <a:r>
              <a:rPr lang="fr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 sur 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leur restaurant préféré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 Medium"/>
              <a:buChar char="●"/>
            </a:pPr>
            <a:r>
              <a:rPr lang="fr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Mieux comprendre 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les avis postés par les utilisateurs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 Medium"/>
              <a:buChar char="●"/>
            </a:pPr>
            <a:r>
              <a:rPr lang="fr">
                <a:solidFill>
                  <a:schemeClr val="dk1"/>
                </a:solidFill>
                <a:latin typeface="Lora Medium"/>
                <a:ea typeface="Lora Medium"/>
                <a:cs typeface="Lora Medium"/>
                <a:sym typeface="Lora Medium"/>
              </a:rPr>
              <a:t>Détecter les 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sujets d’insatisfaction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8338" y="1262965"/>
            <a:ext cx="4907325" cy="212305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300425"/>
            <a:ext cx="8520600" cy="11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2453400" y="3731000"/>
            <a:ext cx="4237200" cy="10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b="1" lang="fr" sz="7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19 variables</a:t>
            </a:r>
            <a:endParaRPr b="1" sz="7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b="1" lang="fr" sz="7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861 013 individus</a:t>
            </a:r>
            <a:endParaRPr b="1" sz="7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b="1" lang="fr" sz="72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notes de commentaire ⩽ 4</a:t>
            </a:r>
            <a:endParaRPr b="1" sz="72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000" y="1710888"/>
            <a:ext cx="3859998" cy="1721726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214325"/>
            <a:ext cx="8449200" cy="82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Le pré-traitement des commentaires</a:t>
            </a:r>
            <a:endParaRPr sz="2500"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4773525" y="2030700"/>
            <a:ext cx="3884100" cy="10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Retirer la ponctuation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Retirer les mots de liaison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Mettre en minuscule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225" y="1394063"/>
            <a:ext cx="4090824" cy="2727226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8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750"/>
              <a:t>P</a:t>
            </a:r>
            <a:r>
              <a:rPr lang="fr" sz="2777"/>
              <a:t>rocessus de « lemmatisation »</a:t>
            </a:r>
            <a:endParaRPr sz="2277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6350" y="1363325"/>
            <a:ext cx="2778450" cy="17161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0" name="Google Shape;100;p18"/>
          <p:cNvSpPr txBox="1"/>
          <p:nvPr/>
        </p:nvSpPr>
        <p:spPr>
          <a:xfrm>
            <a:off x="1814400" y="3271500"/>
            <a:ext cx="5515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fr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mots représentés sous forme </a:t>
            </a:r>
            <a:r>
              <a:rPr b="1" lang="fr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canonique</a:t>
            </a:r>
            <a:endParaRPr b="1"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fr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EXEMPLES</a:t>
            </a:r>
            <a:r>
              <a:rPr lang="fr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endParaRPr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AutoNum type="arabicPeriod"/>
            </a:pPr>
            <a:r>
              <a:rPr i="1" lang="fr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verbe : infinitif</a:t>
            </a:r>
            <a:endParaRPr i="1"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AutoNum type="arabicPeriod"/>
            </a:pPr>
            <a:r>
              <a:rPr i="1" lang="fr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nom : masculin singulier</a:t>
            </a:r>
            <a:endParaRPr i="1" sz="180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15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Processus de « stemming »</a:t>
            </a:r>
            <a:endParaRPr sz="2500"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2067513" y="3457375"/>
            <a:ext cx="4576200" cy="12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Ne garder que 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la racine des mots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Supprimer préfixe </a:t>
            </a:r>
            <a:r>
              <a:rPr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et 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suffixe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Plus 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simple </a:t>
            </a:r>
            <a:r>
              <a:rPr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que</a:t>
            </a: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la lemmatisation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1642" y="1568930"/>
            <a:ext cx="2487925" cy="164545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9" name="Google Shape;109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-1221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1972450" y="4166425"/>
            <a:ext cx="5527800" cy="8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755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0"/>
              <a:buFont typeface="Lora"/>
              <a:buChar char="●"/>
            </a:pPr>
            <a:r>
              <a:rPr b="1" lang="fr" sz="153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E</a:t>
            </a:r>
            <a:r>
              <a:rPr b="1" lang="fr" sz="153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ntre 23 et 29 mots</a:t>
            </a:r>
            <a:endParaRPr b="1" sz="153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25755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0"/>
              <a:buFont typeface="Lora"/>
              <a:buChar char="●"/>
            </a:pPr>
            <a:r>
              <a:rPr b="1" lang="fr" sz="153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Un mot </a:t>
            </a:r>
            <a:r>
              <a:rPr lang="fr" sz="153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peut apparaître</a:t>
            </a:r>
            <a:r>
              <a:rPr b="1" lang="fr" sz="153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plus d’une fois</a:t>
            </a:r>
            <a:endParaRPr b="1" sz="153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2425" y="1152675"/>
            <a:ext cx="5527851" cy="2838162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7" name="Google Shape;117;p20"/>
          <p:cNvSpPr txBox="1"/>
          <p:nvPr/>
        </p:nvSpPr>
        <p:spPr>
          <a:xfrm>
            <a:off x="311700" y="296950"/>
            <a:ext cx="82938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Visualisation des données textuelles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8" name="Google Shape;118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1761600" y="4323250"/>
            <a:ext cx="5788200" cy="5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Lora"/>
              <a:buChar char="●"/>
            </a:pPr>
            <a:r>
              <a:rPr b="1" lang="fr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entre 24 et 30 mots</a:t>
            </a:r>
            <a:endParaRPr b="1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550" y="1173524"/>
            <a:ext cx="5788039" cy="2984475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5" name="Google Shape;125;p21"/>
          <p:cNvSpPr txBox="1"/>
          <p:nvPr/>
        </p:nvSpPr>
        <p:spPr>
          <a:xfrm>
            <a:off x="311700" y="296950"/>
            <a:ext cx="82938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200">
                <a:solidFill>
                  <a:srgbClr val="FFD966"/>
                </a:solidFill>
                <a:latin typeface="Lora"/>
                <a:ea typeface="Lora"/>
                <a:cs typeface="Lora"/>
                <a:sym typeface="Lora"/>
              </a:rPr>
              <a:t>II. PRÉ-TRAITEMENT ET MODÉLISATION DES DONNÉES TEXTUELLES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Visualisation des données textuelles</a:t>
            </a:r>
            <a:endParaRPr sz="3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